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344" r:id="rId3"/>
    <p:sldId id="345" r:id="rId4"/>
    <p:sldId id="354" r:id="rId5"/>
    <p:sldId id="329" r:id="rId6"/>
    <p:sldId id="330" r:id="rId7"/>
    <p:sldId id="349" r:id="rId8"/>
    <p:sldId id="355" r:id="rId9"/>
    <p:sldId id="267" r:id="rId10"/>
    <p:sldId id="333" r:id="rId11"/>
    <p:sldId id="334" r:id="rId12"/>
    <p:sldId id="322" r:id="rId13"/>
    <p:sldId id="357" r:id="rId14"/>
    <p:sldId id="268" r:id="rId15"/>
    <p:sldId id="307" r:id="rId16"/>
    <p:sldId id="351" r:id="rId17"/>
    <p:sldId id="353" r:id="rId18"/>
    <p:sldId id="352" r:id="rId19"/>
    <p:sldId id="358" r:id="rId20"/>
    <p:sldId id="359" r:id="rId21"/>
    <p:sldId id="360" r:id="rId22"/>
    <p:sldId id="361" r:id="rId23"/>
    <p:sldId id="271" r:id="rId2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2EFD8"/>
    <a:srgbClr val="FFFFFF"/>
    <a:srgbClr val="FFE8E7"/>
    <a:srgbClr val="F1F1F1"/>
    <a:srgbClr val="DD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71"/>
    <p:restoredTop sz="94751"/>
  </p:normalViewPr>
  <p:slideViewPr>
    <p:cSldViewPr>
      <p:cViewPr varScale="1">
        <p:scale>
          <a:sx n="63" d="100"/>
          <a:sy n="63" d="100"/>
        </p:scale>
        <p:origin x="216" y="6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Romero Bernal" userId="d29dba75d7369b69" providerId="LiveId" clId="{06E6C3CC-26FD-5E68-B402-655CE2F8189A}"/>
    <pc:docChg chg="undo custSel addSld delSld modSld sldOrd">
      <pc:chgData name="Daniel Felipe Romero Bernal" userId="d29dba75d7369b69" providerId="LiveId" clId="{06E6C3CC-26FD-5E68-B402-655CE2F8189A}" dt="2025-11-05T02:06:33.205" v="4753" actId="2696"/>
      <pc:docMkLst>
        <pc:docMk/>
      </pc:docMkLst>
      <pc:sldChg chg="del">
        <pc:chgData name="Daniel Felipe Romero Bernal" userId="d29dba75d7369b69" providerId="LiveId" clId="{06E6C3CC-26FD-5E68-B402-655CE2F8189A}" dt="2025-11-05T02:06:21.137" v="4752" actId="2696"/>
        <pc:sldMkLst>
          <pc:docMk/>
          <pc:sldMk cId="334211933" sldId="301"/>
        </pc:sldMkLst>
      </pc:sldChg>
      <pc:sldChg chg="modSp add mod ord">
        <pc:chgData name="Daniel Felipe Romero Bernal" userId="d29dba75d7369b69" providerId="LiveId" clId="{06E6C3CC-26FD-5E68-B402-655CE2F8189A}" dt="2025-10-24T17:47:55.499" v="4751" actId="20577"/>
        <pc:sldMkLst>
          <pc:docMk/>
          <pc:sldMk cId="1094722718" sldId="359"/>
        </pc:sldMkLst>
        <pc:spChg chg="mod">
          <ac:chgData name="Daniel Felipe Romero Bernal" userId="d29dba75d7369b69" providerId="LiveId" clId="{06E6C3CC-26FD-5E68-B402-655CE2F8189A}" dt="2025-10-24T17:47:55.499" v="4751" actId="20577"/>
          <ac:spMkLst>
            <pc:docMk/>
            <pc:sldMk cId="1094722718" sldId="359"/>
            <ac:spMk id="2" creationId="{7C251E05-1302-0DCE-0C84-E46C293F465E}"/>
          </ac:spMkLst>
        </pc:spChg>
      </pc:sldChg>
      <pc:sldChg chg="del">
        <pc:chgData name="Daniel Felipe Romero Bernal" userId="d29dba75d7369b69" providerId="LiveId" clId="{06E6C3CC-26FD-5E68-B402-655CE2F8189A}" dt="2025-11-05T02:06:33.205" v="4753" actId="2696"/>
        <pc:sldMkLst>
          <pc:docMk/>
          <pc:sldMk cId="690923778" sldId="3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89561A-75C5-A438-9BB0-84BEB3E26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86650" cy="1135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B2940-E47F-E285-A95F-0F8473646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7"/>
            <a:ext cx="20347521" cy="11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5D3CD9-9E57-2C2E-1EDA-73EB99715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84" y="0"/>
            <a:ext cx="13134616" cy="27451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3857B-7F5B-147A-E9FA-539F65C25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12" y="1158875"/>
            <a:ext cx="10218978" cy="96240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C4688C-435E-AA60-7F63-BBA53F1780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4951" y="0"/>
            <a:ext cx="14209394" cy="11308715"/>
          </a:xfrm>
          <a:custGeom>
            <a:avLst/>
            <a:gdLst/>
            <a:ahLst/>
            <a:cxnLst/>
            <a:rect l="l" t="t" r="r" b="b"/>
            <a:pathLst>
              <a:path w="14209394" h="11308715">
                <a:moveTo>
                  <a:pt x="14209148" y="0"/>
                </a:moveTo>
                <a:lnTo>
                  <a:pt x="0" y="0"/>
                </a:lnTo>
                <a:lnTo>
                  <a:pt x="0" y="11308556"/>
                </a:lnTo>
                <a:lnTo>
                  <a:pt x="14209148" y="11308556"/>
                </a:lnTo>
                <a:lnTo>
                  <a:pt x="14209148" y="0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930B7-9C38-5C2D-663B-E2625F67A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11308556" y="0"/>
                </a:moveTo>
                <a:lnTo>
                  <a:pt x="0" y="0"/>
                </a:lnTo>
                <a:lnTo>
                  <a:pt x="0" y="11308556"/>
                </a:lnTo>
                <a:lnTo>
                  <a:pt x="11308556" y="11308556"/>
                </a:lnTo>
                <a:lnTo>
                  <a:pt x="11308556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8F4E27-A30C-9E6F-A950-F3C285D35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5FBBFD-8B9D-A60D-32EE-0466FF9D066A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8C968B-6900-E09C-728E-6CF848948DE2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B4F45-D38D-274D-5546-722F82FC6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F2B4810-D27F-08E0-675B-A5D389A65BD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A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4F20A5-52F5-4DD4-9770-8E43C3C71DA3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3387D5-A49A-1FBF-34B1-4BE90F9FC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B181B7-B39F-29DC-B535-9E0FF177020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3C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405629-822C-F927-24BD-4A62DDF405D5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1B221-6367-4694-A4D3-D53A7B001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EF966DF-49B0-7B68-7000-BF5DF1EE111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042B35-C874-136A-B17C-304D839CDE28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070EC6-3944-52FF-4319-00DC2B30E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4DA55D-CD36-3DC2-26D0-8CF0B0D9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-23812"/>
            <a:ext cx="20099397" cy="1831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A436CE-D75D-AEE7-F474-1353DD223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D1988-090B-3CAF-D4B8-F1993D5745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806747"/>
            <a:ext cx="20104100" cy="5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282AB-9153-EE65-26F1-C86C95664868}"/>
              </a:ext>
            </a:extLst>
          </p:cNvPr>
          <p:cNvSpPr txBox="1"/>
          <p:nvPr/>
        </p:nvSpPr>
        <p:spPr>
          <a:xfrm>
            <a:off x="4756150" y="3902075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Data lakehouse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60A2E-D9B1-9F44-BD0F-7DA63CF2C93D}"/>
              </a:ext>
            </a:extLst>
          </p:cNvPr>
          <p:cNvSpPr txBox="1"/>
          <p:nvPr/>
        </p:nvSpPr>
        <p:spPr>
          <a:xfrm>
            <a:off x="14647985" y="193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4884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1898-B334-0F0B-8865-6DB39430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5375820-09A2-3E59-C1B0-A697807A8E9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Delta Lake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B3DD80D-73CC-102A-80F4-078C017F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3881923"/>
            <a:ext cx="6019800" cy="40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E6CF78B-5387-4EB0-8E8F-C287949D2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828" y="4054476"/>
            <a:ext cx="7241821" cy="40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1D694A-E5A3-37FC-F53C-9455852446B0}"/>
              </a:ext>
            </a:extLst>
          </p:cNvPr>
          <p:cNvSpPr txBox="1"/>
          <p:nvPr/>
        </p:nvSpPr>
        <p:spPr>
          <a:xfrm>
            <a:off x="1016488" y="8580332"/>
            <a:ext cx="165793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 de </a:t>
            </a:r>
            <a:r>
              <a:rPr lang="en-US" sz="3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transacción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asegura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ACID y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log de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todas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las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transacciones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Metadata: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esquema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evolución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Travel: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viajar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tiempo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Delta Log: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cambios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que se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hicieron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b="1" i="0" u="none" strike="noStrike" dirty="0"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57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94937-4F30-B5A2-1014-0D6614120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28346C88-E628-81FC-00DA-875A255CE9E7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Iceberg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5362" name="Picture 2" descr="iceberg metadata">
            <a:extLst>
              <a:ext uri="{FF2B5EF4-FFF2-40B4-BE49-F238E27FC236}">
                <a16:creationId xmlns:a16="http://schemas.microsoft.com/office/drawing/2014/main" id="{86520985-D75E-E89B-9461-63CDE304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796" y="2916046"/>
            <a:ext cx="7226508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7F21B-9F98-21E3-BB9C-CF71B08C582A}"/>
              </a:ext>
            </a:extLst>
          </p:cNvPr>
          <p:cNvSpPr txBox="1"/>
          <p:nvPr/>
        </p:nvSpPr>
        <p:spPr>
          <a:xfrm>
            <a:off x="1136650" y="4511675"/>
            <a:ext cx="72265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rtl="0">
              <a:buNone/>
            </a:pPr>
            <a:r>
              <a:rPr lang="en-US" sz="3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Tiene </a:t>
            </a:r>
            <a:r>
              <a:rPr lang="en-US" sz="3600" b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</a:t>
            </a:r>
            <a:r>
              <a:rPr lang="en-US" sz="3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catalogo</a:t>
            </a:r>
            <a:r>
              <a:rPr lang="en-US" sz="36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generar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un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usando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 metadata file y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manifiestos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tienen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apuntadores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reales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CO" sz="3600" dirty="0"/>
          </a:p>
        </p:txBody>
      </p:sp>
    </p:spTree>
    <p:extLst>
      <p:ext uri="{BB962C8B-B14F-4D97-AF65-F5344CB8AC3E}">
        <p14:creationId xmlns:p14="http://schemas.microsoft.com/office/powerpoint/2010/main" val="232136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4009-A35F-FD8A-5F45-A477CBA1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17102FC8-4A41-C02A-3F3B-26446CFDA3B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5991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Apache HUDI (Hadoop </a:t>
            </a:r>
            <a:r>
              <a:rPr lang="es-CO" sz="4950" b="1" spc="-10" dirty="0" err="1">
                <a:latin typeface="Arial"/>
                <a:cs typeface="Arial"/>
              </a:rPr>
              <a:t>Upsert</a:t>
            </a:r>
            <a:r>
              <a:rPr lang="es-CO" sz="4950" b="1" spc="-10" dirty="0">
                <a:latin typeface="Arial"/>
                <a:cs typeface="Arial"/>
              </a:rPr>
              <a:t> and </a:t>
            </a:r>
            <a:r>
              <a:rPr lang="es-CO" sz="4950" b="1" spc="-10" dirty="0" err="1">
                <a:latin typeface="Arial"/>
                <a:cs typeface="Arial"/>
              </a:rPr>
              <a:t>Incrementals</a:t>
            </a:r>
            <a:r>
              <a:rPr lang="es-CO" sz="4950" b="1" spc="-10" dirty="0">
                <a:latin typeface="Arial"/>
                <a:cs typeface="Arial"/>
              </a:rPr>
              <a:t>)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2292" name="Picture 4" descr="Shows the Hudi table format components">
            <a:extLst>
              <a:ext uri="{FF2B5EF4-FFF2-40B4-BE49-F238E27FC236}">
                <a16:creationId xmlns:a16="http://schemas.microsoft.com/office/drawing/2014/main" id="{0E6E2618-39E3-0899-C144-E478B5085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704" y="3173749"/>
            <a:ext cx="15020692" cy="810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1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57CEF-DE12-E3D7-3CC2-83BB35DD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eep Dive into Modern Data Formats: Apache Iceberg, Delta Lake, Apache  Hudi, and ORC">
            <a:extLst>
              <a:ext uri="{FF2B5EF4-FFF2-40B4-BE49-F238E27FC236}">
                <a16:creationId xmlns:a16="http://schemas.microsoft.com/office/drawing/2014/main" id="{B5053004-E0DA-A2E0-F5B4-58AD8559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2358197"/>
            <a:ext cx="11887200" cy="82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26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3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681344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Arquitecturas de </a:t>
            </a:r>
            <a:r>
              <a:rPr lang="es-CO" sz="4950" b="1" spc="-10" dirty="0" err="1">
                <a:latin typeface="Arial"/>
                <a:cs typeface="Arial"/>
              </a:rPr>
              <a:t>Lakehouse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89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CF1E-B47B-7C79-0E64-26835F3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1E39F34-056C-A4F0-E42D-8269F4C950C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Databricks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8194" name="Picture 2" descr="Implementing a Data Lakehouse Architecture | Bitwise">
            <a:extLst>
              <a:ext uri="{FF2B5EF4-FFF2-40B4-BE49-F238E27FC236}">
                <a16:creationId xmlns:a16="http://schemas.microsoft.com/office/drawing/2014/main" id="{0C7DE100-0B44-69C3-A26E-CE15C5DE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850499"/>
            <a:ext cx="15392400" cy="684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80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A582D-844F-25E9-1181-A29AC830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84BDBF3-7786-DEF1-E45B-E71B28B7231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AWS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9218" name="Picture 2" descr="How Onehouse Makes it Easy to Leverage Open Source Data Services on AWS |  AWS Open Source Blog">
            <a:extLst>
              <a:ext uri="{FF2B5EF4-FFF2-40B4-BE49-F238E27FC236}">
                <a16:creationId xmlns:a16="http://schemas.microsoft.com/office/drawing/2014/main" id="{FDE7D0EF-5634-D5F6-6B7A-0E5CB576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50" y="3658550"/>
            <a:ext cx="11430000" cy="68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6753DF-D15C-9D37-13A7-D029581F0075}"/>
              </a:ext>
            </a:extLst>
          </p:cNvPr>
          <p:cNvSpPr/>
          <p:nvPr/>
        </p:nvSpPr>
        <p:spPr>
          <a:xfrm>
            <a:off x="7232650" y="6404384"/>
            <a:ext cx="990600" cy="1037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BB782-0FCF-95AB-87AE-536393E844A5}"/>
              </a:ext>
            </a:extLst>
          </p:cNvPr>
          <p:cNvSpPr/>
          <p:nvPr/>
        </p:nvSpPr>
        <p:spPr>
          <a:xfrm>
            <a:off x="7385050" y="6556784"/>
            <a:ext cx="990600" cy="1037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5106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E868-5FC1-995F-2658-725E846B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6BB6F23-3D5B-D495-8AAE-03256DFDB72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Snowflake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1266" name="Picture 2" descr="3 Approaches for your Next Cloud Data Lakehouse Project | Credera">
            <a:extLst>
              <a:ext uri="{FF2B5EF4-FFF2-40B4-BE49-F238E27FC236}">
                <a16:creationId xmlns:a16="http://schemas.microsoft.com/office/drawing/2014/main" id="{6A622EC1-6010-5C09-485E-EC60FAEF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884620"/>
            <a:ext cx="10515600" cy="7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826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99E54-C1E5-E046-1044-159FD1F41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1B05594-4C5D-A5AB-EF17-55ED6EE0620A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GCP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0242" name="Picture 2" descr="Analytics Lakehouse on GCP — Principles and Building Blocks | by Samet  Karadag | Google Cloud - Community | Medium">
            <a:extLst>
              <a:ext uri="{FF2B5EF4-FFF2-40B4-BE49-F238E27FC236}">
                <a16:creationId xmlns:a16="http://schemas.microsoft.com/office/drawing/2014/main" id="{626ECB19-9949-6F91-BA99-810069F6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83" y="3951507"/>
            <a:ext cx="12920934" cy="64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4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03C7-60AF-C13B-BD85-49E6A95F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1FEE4-DD16-68E9-DE93-0BD2573CAC5C}"/>
              </a:ext>
            </a:extLst>
          </p:cNvPr>
          <p:cNvSpPr txBox="1"/>
          <p:nvPr/>
        </p:nvSpPr>
        <p:spPr>
          <a:xfrm>
            <a:off x="4756150" y="3902075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Otras pautas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1946C-C1EA-A9F8-6B47-E216D1F97D1A}"/>
              </a:ext>
            </a:extLst>
          </p:cNvPr>
          <p:cNvSpPr txBox="1"/>
          <p:nvPr/>
        </p:nvSpPr>
        <p:spPr>
          <a:xfrm>
            <a:off x="14647985" y="193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7064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39E1-5B70-2240-FAC5-DDEEB3F1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A1350F6-D935-351B-54B0-45C207CDFEAF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01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8D669F2-E982-D47E-7870-4E6713217295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F308C69-66E3-2227-CD48-E5FEC25F0D06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5899053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Introducción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74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39045-EF42-56B5-7E4C-90BE12728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C251E05-1302-0DCE-0C84-E46C293F465E}"/>
              </a:ext>
            </a:extLst>
          </p:cNvPr>
          <p:cNvSpPr txBox="1"/>
          <p:nvPr/>
        </p:nvSpPr>
        <p:spPr>
          <a:xfrm>
            <a:off x="2853326" y="2104470"/>
            <a:ext cx="4897120" cy="53206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01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5284F07-9E5E-53DA-34CB-1C4D932B5F3F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1789267-84A2-CBBF-5730-4481B9CC2C64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80405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Data </a:t>
            </a:r>
            <a:r>
              <a:rPr lang="es-CO" sz="4950" b="1" spc="-10" dirty="0" err="1">
                <a:latin typeface="Arial"/>
                <a:cs typeface="Arial"/>
              </a:rPr>
              <a:t>mesh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722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E04E8-627B-0C8F-1F40-FC5CED90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Data Mesh? Includes the four principles Domain Ownership, Data as a Product, Self-serve Data Platform, and Federated Governance.">
            <a:extLst>
              <a:ext uri="{FF2B5EF4-FFF2-40B4-BE49-F238E27FC236}">
                <a16:creationId xmlns:a16="http://schemas.microsoft.com/office/drawing/2014/main" id="{34C6730F-763A-BF0B-0546-A964F86D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2530475"/>
            <a:ext cx="14325600" cy="787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59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FD92-6795-B293-DAE1-DF0802EB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Mesh Architecture">
            <a:extLst>
              <a:ext uri="{FF2B5EF4-FFF2-40B4-BE49-F238E27FC236}">
                <a16:creationId xmlns:a16="http://schemas.microsoft.com/office/drawing/2014/main" id="{0BF6032D-806D-130C-FDBC-F6BF876B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08" y="2606675"/>
            <a:ext cx="12396684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6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0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BD7A-7AF7-33DA-0108-47EECC89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E0936A6-5BC3-86D1-C8F9-ADEDDA517788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Origen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032353B-FF94-C5B9-8D5F-52A00240BE6A}"/>
              </a:ext>
            </a:extLst>
          </p:cNvPr>
          <p:cNvSpPr txBox="1"/>
          <p:nvPr/>
        </p:nvSpPr>
        <p:spPr>
          <a:xfrm>
            <a:off x="1013124" y="3949614"/>
            <a:ext cx="8886526" cy="27815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 err="1"/>
              <a:t>Problemas</a:t>
            </a:r>
            <a:r>
              <a:rPr lang="en-US" sz="3600" dirty="0"/>
              <a:t> de las </a:t>
            </a:r>
            <a:r>
              <a:rPr lang="en-US" sz="3600" dirty="0" err="1"/>
              <a:t>arquitecturas</a:t>
            </a:r>
            <a:r>
              <a:rPr lang="en-US" sz="3600" dirty="0"/>
              <a:t> de </a:t>
            </a:r>
            <a:r>
              <a:rPr lang="en-US" sz="3600" dirty="0" err="1"/>
              <a:t>lagos</a:t>
            </a:r>
            <a:r>
              <a:rPr lang="en-US" sz="3600" dirty="0"/>
              <a:t>.</a:t>
            </a:r>
            <a:endParaRPr lang="en-US" sz="3600" b="0" dirty="0">
              <a:effectLst/>
            </a:endParaRP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 err="1"/>
              <a:t>Problemas</a:t>
            </a:r>
            <a:r>
              <a:rPr lang="en-US" sz="3600" dirty="0"/>
              <a:t> de </a:t>
            </a:r>
            <a:r>
              <a:rPr lang="en-US" sz="3600" dirty="0" err="1"/>
              <a:t>consistencia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lago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.</a:t>
            </a: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 err="1"/>
              <a:t>Pantanos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.</a:t>
            </a: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 err="1"/>
              <a:t>pesar</a:t>
            </a:r>
            <a:r>
              <a:rPr lang="en-US" sz="3600" dirty="0"/>
              <a:t> de </a:t>
            </a:r>
            <a:r>
              <a:rPr lang="en-US" sz="3600" dirty="0" err="1"/>
              <a:t>tener</a:t>
            </a:r>
            <a:r>
              <a:rPr lang="en-US" sz="3600" dirty="0"/>
              <a:t> </a:t>
            </a:r>
            <a:r>
              <a:rPr lang="en-US" sz="3600" dirty="0" err="1"/>
              <a:t>lagos</a:t>
            </a:r>
            <a:r>
              <a:rPr lang="en-US" sz="3600" dirty="0"/>
              <a:t> </a:t>
            </a:r>
            <a:r>
              <a:rPr lang="en-US" sz="3600" dirty="0" err="1"/>
              <a:t>necesitas</a:t>
            </a:r>
            <a:r>
              <a:rPr lang="en-US" sz="3600" dirty="0"/>
              <a:t> un DW</a:t>
            </a:r>
          </a:p>
        </p:txBody>
      </p:sp>
      <p:pic>
        <p:nvPicPr>
          <p:cNvPr id="1026" name="Picture 2" descr="Databricks data lakehouse architecture">
            <a:extLst>
              <a:ext uri="{FF2B5EF4-FFF2-40B4-BE49-F238E27FC236}">
                <a16:creationId xmlns:a16="http://schemas.microsoft.com/office/drawing/2014/main" id="{6E6CE833-D211-230B-F22C-C2A0A4F0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881" y="3444875"/>
            <a:ext cx="7830095" cy="70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C20B08-728A-3A84-3526-B1A94637EFA6}"/>
              </a:ext>
            </a:extLst>
          </p:cNvPr>
          <p:cNvSpPr/>
          <p:nvPr/>
        </p:nvSpPr>
        <p:spPr>
          <a:xfrm>
            <a:off x="10814050" y="8093075"/>
            <a:ext cx="8686800" cy="1752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5252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0C33-780D-C245-3F54-94130A550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762E108-E0F7-8723-F061-BA0378C57016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Origen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18C8AEC-3016-97CD-D226-0D6620E96D42}"/>
              </a:ext>
            </a:extLst>
          </p:cNvPr>
          <p:cNvSpPr txBox="1"/>
          <p:nvPr/>
        </p:nvSpPr>
        <p:spPr>
          <a:xfrm>
            <a:off x="1013124" y="3949614"/>
            <a:ext cx="8886526" cy="27815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 err="1"/>
              <a:t>Problemas</a:t>
            </a:r>
            <a:r>
              <a:rPr lang="en-US" sz="3600" dirty="0"/>
              <a:t> de las </a:t>
            </a:r>
            <a:r>
              <a:rPr lang="en-US" sz="3600" dirty="0" err="1"/>
              <a:t>arquitecturas</a:t>
            </a:r>
            <a:r>
              <a:rPr lang="en-US" sz="3600" dirty="0"/>
              <a:t> de DW</a:t>
            </a:r>
            <a:endParaRPr lang="en-US" sz="3600" b="0" dirty="0">
              <a:effectLst/>
            </a:endParaRP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/>
              <a:t>Costos altos.</a:t>
            </a: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/>
              <a:t>No es flexible.</a:t>
            </a:r>
          </a:p>
          <a:p>
            <a:pPr marL="571500" indent="-571500" rtl="0" fontAlgn="base">
              <a:buFont typeface="Arial" panose="020B0604020202020204" pitchFamily="34" charset="0"/>
              <a:buChar char="•"/>
            </a:pPr>
            <a:r>
              <a:rPr lang="en-US" sz="3600" dirty="0" err="1"/>
              <a:t>Limitantes</a:t>
            </a:r>
            <a:r>
              <a:rPr lang="en-US" sz="3600" dirty="0"/>
              <a:t> para </a:t>
            </a:r>
            <a:r>
              <a:rPr lang="en-US" sz="3600" dirty="0" err="1"/>
              <a:t>escalabilidad</a:t>
            </a:r>
            <a:r>
              <a:rPr lang="en-US" sz="3600" dirty="0"/>
              <a:t> de las </a:t>
            </a:r>
            <a:r>
              <a:rPr lang="en-US" sz="3600" dirty="0" err="1"/>
              <a:t>operaciones</a:t>
            </a:r>
            <a:r>
              <a:rPr lang="en-US" sz="3600" dirty="0"/>
              <a:t>.</a:t>
            </a:r>
          </a:p>
        </p:txBody>
      </p:sp>
      <p:pic>
        <p:nvPicPr>
          <p:cNvPr id="1026" name="Picture 2" descr="Databricks data lakehouse architecture">
            <a:extLst>
              <a:ext uri="{FF2B5EF4-FFF2-40B4-BE49-F238E27FC236}">
                <a16:creationId xmlns:a16="http://schemas.microsoft.com/office/drawing/2014/main" id="{7A8F864E-CCBC-68FD-66EC-4415A0D1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881" y="3444875"/>
            <a:ext cx="7830095" cy="70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A185E5-B682-5D6F-5703-EA8492EDDF54}"/>
              </a:ext>
            </a:extLst>
          </p:cNvPr>
          <p:cNvSpPr/>
          <p:nvPr/>
        </p:nvSpPr>
        <p:spPr>
          <a:xfrm>
            <a:off x="11652250" y="5148375"/>
            <a:ext cx="2971800" cy="1676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6102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3ADA-F834-DD20-AD5C-C280E578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3FB664-0106-FBAA-C044-FA000FAB78AA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¿Qué es un data </a:t>
            </a:r>
            <a:r>
              <a:rPr lang="es-CO" sz="4950" b="1" spc="-10" dirty="0" err="1">
                <a:latin typeface="Arial"/>
                <a:cs typeface="Arial"/>
              </a:rPr>
              <a:t>lakehouse</a:t>
            </a:r>
            <a:r>
              <a:rPr lang="es-CO" sz="4950" b="1" spc="-10" dirty="0">
                <a:latin typeface="Arial"/>
                <a:cs typeface="Arial"/>
              </a:rPr>
              <a:t>?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2A5A98B-51FC-21A6-1F88-13E02233CA44}"/>
              </a:ext>
            </a:extLst>
          </p:cNvPr>
          <p:cNvSpPr txBox="1"/>
          <p:nvPr/>
        </p:nvSpPr>
        <p:spPr>
          <a:xfrm>
            <a:off x="1013124" y="3949614"/>
            <a:ext cx="17268526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El </a:t>
            </a:r>
            <a:r>
              <a:rPr lang="en-US" sz="3600" i="1" dirty="0" err="1"/>
              <a:t>lakehouse</a:t>
            </a:r>
            <a:r>
              <a:rPr lang="en-US" sz="3600" dirty="0"/>
              <a:t> </a:t>
            </a:r>
            <a:r>
              <a:rPr lang="en-US" sz="3600" dirty="0" err="1"/>
              <a:t>cuenta</a:t>
            </a:r>
            <a:r>
              <a:rPr lang="en-US" sz="3600" dirty="0"/>
              <a:t> con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lago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</a:t>
            </a:r>
            <a:r>
              <a:rPr lang="en-US" sz="3600" dirty="0" err="1"/>
              <a:t>repositorio</a:t>
            </a:r>
            <a:r>
              <a:rPr lang="en-US" sz="3600" dirty="0"/>
              <a:t> de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. Luego </a:t>
            </a:r>
            <a:r>
              <a:rPr lang="en-US" sz="3600" dirty="0" err="1"/>
              <a:t>cuenta</a:t>
            </a:r>
            <a:r>
              <a:rPr lang="en-US" sz="3600" dirty="0"/>
              <a:t> con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capa</a:t>
            </a:r>
            <a:r>
              <a:rPr lang="en-US" sz="3600" dirty="0"/>
              <a:t> de metadata que a </a:t>
            </a:r>
            <a:r>
              <a:rPr lang="en-US" sz="3600" dirty="0" err="1"/>
              <a:t>través</a:t>
            </a:r>
            <a:r>
              <a:rPr lang="en-US" sz="3600" dirty="0"/>
              <a:t> de </a:t>
            </a:r>
            <a:r>
              <a:rPr lang="en-US" sz="3600" dirty="0" err="1"/>
              <a:t>catalogos</a:t>
            </a:r>
            <a:r>
              <a:rPr lang="en-US" sz="3600" dirty="0"/>
              <a:t> se </a:t>
            </a:r>
            <a:r>
              <a:rPr lang="en-US" sz="3600" dirty="0" err="1"/>
              <a:t>puede</a:t>
            </a:r>
            <a:r>
              <a:rPr lang="en-US" sz="3600" dirty="0"/>
              <a:t> </a:t>
            </a:r>
            <a:r>
              <a:rPr lang="en-US" sz="3600" dirty="0" err="1"/>
              <a:t>traducir</a:t>
            </a:r>
            <a:r>
              <a:rPr lang="en-US" sz="3600" dirty="0"/>
              <a:t> o </a:t>
            </a:r>
            <a:r>
              <a:rPr lang="en-US" sz="3600" dirty="0" err="1"/>
              <a:t>presentar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</a:t>
            </a:r>
            <a:r>
              <a:rPr lang="en-US" sz="3600" dirty="0" err="1"/>
              <a:t>si</a:t>
            </a:r>
            <a:r>
              <a:rPr lang="en-US" sz="3600" dirty="0"/>
              <a:t> fuera </a:t>
            </a:r>
            <a:r>
              <a:rPr lang="en-US" sz="3600" dirty="0" err="1"/>
              <a:t>una</a:t>
            </a:r>
            <a:r>
              <a:rPr lang="en-US" sz="3600" dirty="0"/>
              <a:t> base de </a:t>
            </a:r>
            <a:r>
              <a:rPr lang="en-US" sz="3600" dirty="0" err="1"/>
              <a:t>datos</a:t>
            </a:r>
            <a:endParaRPr lang="en-US" sz="3600" b="0" dirty="0">
              <a:effectLst/>
            </a:endParaRPr>
          </a:p>
        </p:txBody>
      </p:sp>
      <p:pic>
        <p:nvPicPr>
          <p:cNvPr id="4098" name="Picture 2" descr="What Is a data lakehouse? | Blog | Fivetran">
            <a:extLst>
              <a:ext uri="{FF2B5EF4-FFF2-40B4-BE49-F238E27FC236}">
                <a16:creationId xmlns:a16="http://schemas.microsoft.com/office/drawing/2014/main" id="{28C0EC8D-0CEA-20D4-D2E7-D82614104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/>
          <a:stretch>
            <a:fillRect/>
          </a:stretch>
        </p:blipFill>
        <p:spPr bwMode="auto">
          <a:xfrm>
            <a:off x="5175250" y="5914213"/>
            <a:ext cx="9447872" cy="460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1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CF59-7194-1C4E-E338-B5810192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C00BCD2-E6AC-F3B6-73BD-7019725D0436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Beneficios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2933C54-49E2-7192-057A-27C1548A8361}"/>
              </a:ext>
            </a:extLst>
          </p:cNvPr>
          <p:cNvSpPr txBox="1"/>
          <p:nvPr/>
        </p:nvSpPr>
        <p:spPr>
          <a:xfrm>
            <a:off x="1013124" y="3949614"/>
            <a:ext cx="17268526" cy="6659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Almacenamiento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flexible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guardar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distintos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tipos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sola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arquitectura</a:t>
            </a:r>
            <a:br>
              <a:rPr lang="en-US" sz="3600" b="0" dirty="0">
                <a:effectLst/>
              </a:rPr>
            </a:br>
            <a:endParaRPr lang="en-US" sz="36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 startAt="2"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Bajo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Utiliza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almacenamiento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nube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económico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reduciendo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3600" b="0" dirty="0">
                <a:effectLst/>
              </a:rPr>
            </a:br>
            <a:endParaRPr lang="en-US" sz="36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+mj-lt"/>
              <a:buAutoNum type="arabicPeriod" startAt="3"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Alta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escalabilidad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Puede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manejar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grandes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volúmenes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gracias al auto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escalado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6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US" sz="3600" b="0" dirty="0">
              <a:effectLst/>
            </a:endParaRPr>
          </a:p>
          <a:p>
            <a:pPr rtl="0">
              <a:buNone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Gobernanza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Incluye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controles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calidad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análisis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complejos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3600" b="0" dirty="0">
                <a:effectLst/>
              </a:rPr>
            </a:br>
            <a:endParaRPr lang="en-US" sz="3600" b="0" dirty="0">
              <a:effectLst/>
            </a:endParaRPr>
          </a:p>
          <a:p>
            <a:pPr rtl="0">
              <a:buNone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Interoperabilidad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Generalmente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puede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operar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distintas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plataformas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facilidad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ademas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ser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proyectos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abiertos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6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BEB2B-2F5E-8B20-6E09-D3753713BA6E}"/>
              </a:ext>
            </a:extLst>
          </p:cNvPr>
          <p:cNvSpPr txBox="1"/>
          <p:nvPr/>
        </p:nvSpPr>
        <p:spPr>
          <a:xfrm>
            <a:off x="5029200" y="3373533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dirty="0"/>
            </a:b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6994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FD435-D01C-B0DE-7A70-A5EC51AF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9B5DE7C-969C-8264-F90C-278733563E6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Casos de uso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122" name="Picture 2" descr="I spent 4 hours learning how Netflix operates Apache Iceberg at scale. | by  Vu Trinh | Data Engineer Things">
            <a:extLst>
              <a:ext uri="{FF2B5EF4-FFF2-40B4-BE49-F238E27FC236}">
                <a16:creationId xmlns:a16="http://schemas.microsoft.com/office/drawing/2014/main" id="{B357E3BE-6853-7327-A6BB-6C4A8742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3661984"/>
            <a:ext cx="12496800" cy="69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67305BF9-B742-7D1A-3CD0-FC84CCBCDC80}"/>
              </a:ext>
            </a:extLst>
          </p:cNvPr>
          <p:cNvSpPr txBox="1">
            <a:spLocks/>
          </p:cNvSpPr>
          <p:nvPr/>
        </p:nvSpPr>
        <p:spPr>
          <a:xfrm>
            <a:off x="990051" y="9864130"/>
            <a:ext cx="243259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Netflix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34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4B42-C85F-7474-8794-554DC7DE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29B90EA-589E-CD00-1608-AC2E3238D1C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Casos de uso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CB967CB-89FB-359D-58E1-3D12189E58B5}"/>
              </a:ext>
            </a:extLst>
          </p:cNvPr>
          <p:cNvSpPr txBox="1">
            <a:spLocks/>
          </p:cNvSpPr>
          <p:nvPr/>
        </p:nvSpPr>
        <p:spPr>
          <a:xfrm>
            <a:off x="990051" y="9864130"/>
            <a:ext cx="2432599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Nestlé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7172" name="Picture 4" descr="Data Quality within Lakehouses. A deep dive into data quality using… | by  Piethein Strengholt | Medium">
            <a:extLst>
              <a:ext uri="{FF2B5EF4-FFF2-40B4-BE49-F238E27FC236}">
                <a16:creationId xmlns:a16="http://schemas.microsoft.com/office/drawing/2014/main" id="{E43BF203-5211-E47B-0120-9E13BA7A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902075"/>
            <a:ext cx="11734800" cy="65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0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2A4AF33-9455-1ABF-37EF-DFBB5306F302}"/>
              </a:ext>
            </a:extLst>
          </p:cNvPr>
          <p:cNvSpPr txBox="1"/>
          <p:nvPr/>
        </p:nvSpPr>
        <p:spPr>
          <a:xfrm>
            <a:off x="2853326" y="2104470"/>
            <a:ext cx="4897120" cy="53206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02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B1D367-75B3-1D5B-2D78-5E53B1B1A718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889306-95C3-BEA6-9C90-959D4C1A4C29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80405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Formatos modernos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916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9599</TotalTime>
  <Words>283</Words>
  <Application>Microsoft Macintosh PowerPoint</Application>
  <PresentationFormat>Custom</PresentationFormat>
  <Paragraphs>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OTROS recursos pptx</dc:title>
  <cp:lastModifiedBy>Daniel Felipe Romero Bernal</cp:lastModifiedBy>
  <cp:revision>13</cp:revision>
  <dcterms:created xsi:type="dcterms:W3CDTF">2024-11-07T16:52:39Z</dcterms:created>
  <dcterms:modified xsi:type="dcterms:W3CDTF">2025-11-05T02:06:41Z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Adobe Illustrator 29.0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2024-11-07T00:00:00Z</vt:filetime>
  </property>
  <property fmtid="{D5CDD505-2E9C-101B-9397-08002B2CF9AE}" pid="6" name="Producer">
    <vt:lpwstr>Adobe PDF library 17.00</vt:lpwstr>
  </property>
</Properties>
</file>